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8"/>
  </p:notesMasterIdLst>
  <p:sldIdLst>
    <p:sldId id="256" r:id="rId2"/>
    <p:sldId id="271" r:id="rId3"/>
    <p:sldId id="282" r:id="rId4"/>
    <p:sldId id="283" r:id="rId5"/>
    <p:sldId id="284" r:id="rId6"/>
    <p:sldId id="285" r:id="rId7"/>
    <p:sldId id="286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64" r:id="rId19"/>
    <p:sldId id="257" r:id="rId20"/>
    <p:sldId id="265" r:id="rId21"/>
    <p:sldId id="267" r:id="rId22"/>
    <p:sldId id="268" r:id="rId23"/>
    <p:sldId id="269" r:id="rId24"/>
    <p:sldId id="270" r:id="rId25"/>
    <p:sldId id="266" r:id="rId26"/>
    <p:sldId id="258" r:id="rId27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Arial Black" panose="020B0A04020102020204" pitchFamily="34" charset="0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FF66"/>
    <a:srgbClr val="FFCC00"/>
    <a:srgbClr val="00FF00"/>
    <a:srgbClr val="33CC33"/>
    <a:srgbClr val="66FF33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2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53E41-A2D5-452C-9313-550BA1F2CA1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B2EA7-76FB-4045-AFB2-EC27E2DDC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1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B2EA7-76FB-4045-AFB2-EC27E2DDC66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3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B2EA7-76FB-4045-AFB2-EC27E2DDC66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3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B2EA7-76FB-4045-AFB2-EC27E2DDC66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30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B2EA7-76FB-4045-AFB2-EC27E2DDC66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30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B2EA7-76FB-4045-AFB2-EC27E2DDC66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30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B2EA7-76FB-4045-AFB2-EC27E2DDC66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30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B2EA7-76FB-4045-AFB2-EC27E2DDC66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3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A4-1B00-4C8B-BB9B-691DE244AAC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BA2E-F18B-41A3-AF6C-BE5F5D61B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3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A4-1B00-4C8B-BB9B-691DE244AAC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BA2E-F18B-41A3-AF6C-BE5F5D61B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A4-1B00-4C8B-BB9B-691DE244AAC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BA2E-F18B-41A3-AF6C-BE5F5D61B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22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A4-1B00-4C8B-BB9B-691DE244AAC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BA2E-F18B-41A3-AF6C-BE5F5D61B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3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A4-1B00-4C8B-BB9B-691DE244AAC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BA2E-F18B-41A3-AF6C-BE5F5D61B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A4-1B00-4C8B-BB9B-691DE244AAC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BA2E-F18B-41A3-AF6C-BE5F5D61B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8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A4-1B00-4C8B-BB9B-691DE244AAC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BA2E-F18B-41A3-AF6C-BE5F5D61B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A4-1B00-4C8B-BB9B-691DE244AAC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BA2E-F18B-41A3-AF6C-BE5F5D61B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0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A4-1B00-4C8B-BB9B-691DE244AAC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BA2E-F18B-41A3-AF6C-BE5F5D61B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4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A4-1B00-4C8B-BB9B-691DE244AAC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BA2E-F18B-41A3-AF6C-BE5F5D61B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0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A4-1B00-4C8B-BB9B-691DE244AAC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BA2E-F18B-41A3-AF6C-BE5F5D61B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9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D71A4-1B00-4C8B-BB9B-691DE244AAC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6BA2E-F18B-41A3-AF6C-BE5F5D61B51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5"/>
            </a:avLst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6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333v.ru/uploads/8b/8bd4e8243aa7bccc7b8d9063ce009517.jpg" TargetMode="External"/><Relationship Id="rId13" Type="http://schemas.openxmlformats.org/officeDocument/2006/relationships/hyperlink" Target="http://www.elefant.by/img_products/full_434107731_a.jpg" TargetMode="External"/><Relationship Id="rId18" Type="http://schemas.openxmlformats.org/officeDocument/2006/relationships/hyperlink" Target="http://img-fotki.yandex.ru/get/9312/56195015.41/0_b4dc9_b8bd6299_XL.png" TargetMode="External"/><Relationship Id="rId26" Type="http://schemas.openxmlformats.org/officeDocument/2006/relationships/hyperlink" Target="http://img0.liveinternet.ru/images/attach/c/2/73/645/73645558_0_51406_baf5a893_XL.png" TargetMode="External"/><Relationship Id="rId3" Type="http://schemas.openxmlformats.org/officeDocument/2006/relationships/hyperlink" Target="http://korr.ucoz.ru/_nw/6/67753034.jpg" TargetMode="External"/><Relationship Id="rId21" Type="http://schemas.openxmlformats.org/officeDocument/2006/relationships/hyperlink" Target="http://img-fotki.yandex.ru/get/25/159303434.63/0_79202_10fb922c_XL.jpg" TargetMode="External"/><Relationship Id="rId7" Type="http://schemas.openxmlformats.org/officeDocument/2006/relationships/hyperlink" Target="http://99px.ru/sstorage/56/2014/10/mid_171159_8522.jpg" TargetMode="External"/><Relationship Id="rId12" Type="http://schemas.openxmlformats.org/officeDocument/2006/relationships/hyperlink" Target="http://s1.iconbird.com/ico/2013/6/355/w128h1281372334742check.png" TargetMode="External"/><Relationship Id="rId17" Type="http://schemas.openxmlformats.org/officeDocument/2006/relationships/hyperlink" Target="http://forchel.ru/uploads/posts/2014-11/thumbs/1415119237_bezimeni-1.jpg" TargetMode="External"/><Relationship Id="rId25" Type="http://schemas.openxmlformats.org/officeDocument/2006/relationships/hyperlink" Target="http://do.gendocs.ru/docs/index-145697.html" TargetMode="External"/><Relationship Id="rId2" Type="http://schemas.openxmlformats.org/officeDocument/2006/relationships/hyperlink" Target="http://masha-online.3dn.ru/99/0d6751b0d00f90a02e8a3b65aed.png" TargetMode="External"/><Relationship Id="rId16" Type="http://schemas.openxmlformats.org/officeDocument/2006/relationships/hyperlink" Target="http://www.cliparthut.com/clip-arts/37/ruler-cartoon-clip-art-37048.png" TargetMode="External"/><Relationship Id="rId20" Type="http://schemas.openxmlformats.org/officeDocument/2006/relationships/hyperlink" Target="http://kotikit.ru/wp-content/uploads/2012/10/pochemu_rezinka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uzkarapuz.org/uploads/posts/2009-05/1241932748_1.jpg" TargetMode="External"/><Relationship Id="rId11" Type="http://schemas.openxmlformats.org/officeDocument/2006/relationships/hyperlink" Target="http://www.ucheba.ru/pix/article/project_logo_schoolbag.jpeg" TargetMode="External"/><Relationship Id="rId24" Type="http://schemas.openxmlformats.org/officeDocument/2006/relationships/hyperlink" Target="http://nsportal.ru/nachalnaya-shkola/stsenarii-prazdnikov/2013/12/05/1-sentyabrya-dlya-pervoklassnikov-klassnyy-chas" TargetMode="External"/><Relationship Id="rId5" Type="http://schemas.openxmlformats.org/officeDocument/2006/relationships/hyperlink" Target="http://books-fanatik.ru/uploads/posts/2015-06/1434356049_1346155128_buratino-1.jpg" TargetMode="External"/><Relationship Id="rId15" Type="http://schemas.openxmlformats.org/officeDocument/2006/relationships/hyperlink" Target="http://img-fotki.yandex.ru/get/6109/159303434.63/0_791ed_1791140a_XL.jpg" TargetMode="External"/><Relationship Id="rId23" Type="http://schemas.openxmlformats.org/officeDocument/2006/relationships/hyperlink" Target="https://infourok.ru/material.html?mid=11269" TargetMode="External"/><Relationship Id="rId28" Type="http://schemas.openxmlformats.org/officeDocument/2006/relationships/hyperlink" Target="http://linda6035.ucoz.ru/load/25-1-0-897" TargetMode="External"/><Relationship Id="rId10" Type="http://schemas.openxmlformats.org/officeDocument/2006/relationships/hyperlink" Target="http://s09.radikal.ru/i182/1009/52/2cffdf5946ae.png" TargetMode="External"/><Relationship Id="rId19" Type="http://schemas.openxmlformats.org/officeDocument/2006/relationships/hyperlink" Target="http://www.clipartpal.com/_thumbs/pd/education/pen_uliphant_01.png" TargetMode="External"/><Relationship Id="rId4" Type="http://schemas.openxmlformats.org/officeDocument/2006/relationships/hyperlink" Target="http://cdn01.ru/files/users/images/23/97/239740fc56c794a26615fa8fc3b713e9.jpg" TargetMode="External"/><Relationship Id="rId9" Type="http://schemas.openxmlformats.org/officeDocument/2006/relationships/hyperlink" Target="http://ramki-kartinki.ru/_ph/31/2/750981891.png?1468754570" TargetMode="External"/><Relationship Id="rId14" Type="http://schemas.openxmlformats.org/officeDocument/2006/relationships/hyperlink" Target="http://img-fotki.yandex.ru/get/5113/47407354.295/0_8f5dc_fc557dd4_orig.png" TargetMode="External"/><Relationship Id="rId22" Type="http://schemas.openxmlformats.org/officeDocument/2006/relationships/hyperlink" Target="http://vcegdaprazdnik.ru/kindergarten-registration/zagadki-pro-detei/63650-zagadki-o-shkolnyx-prinadlezhnostyax-dlya-1-klassa.html" TargetMode="External"/><Relationship Id="rId27" Type="http://schemas.openxmlformats.org/officeDocument/2006/relationships/hyperlink" Target="http://static3.babysfera.ru/a/5/2/0/30967780.71228524.jpe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810744" y="4509120"/>
            <a:ext cx="4464496" cy="1445324"/>
          </a:xfrm>
          <a:prstGeom prst="roundRect">
            <a:avLst>
              <a:gd name="adj" fmla="val 140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 работы: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Баева Наталья Владимировна,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начальных классов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МКОУ «Новоярковская СОШ»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Каменского района Алтайского края</a:t>
            </a:r>
            <a:endParaRPr lang="ru-RU" sz="2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276135" y="6201360"/>
            <a:ext cx="468000" cy="468000"/>
          </a:xfrm>
          <a:prstGeom prst="actionButtonInformati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4707" y="2708920"/>
            <a:ext cx="627421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Интерактивные игры для 1 класса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7826" y="1558533"/>
            <a:ext cx="83263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eskneesC" pitchFamily="82" charset="0"/>
              </a:rPr>
              <a:t>«первый раз в первый класс»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eskneesC" pitchFamily="82" charset="0"/>
            </a:endParaRPr>
          </a:p>
        </p:txBody>
      </p:sp>
      <p:sp>
        <p:nvSpPr>
          <p:cNvPr id="11" name="Блок-схема: объединение 10">
            <a:hlinkClick r:id="" action="ppaction://hlinkshowjump?jump=nextslide"/>
          </p:cNvPr>
          <p:cNvSpPr/>
          <p:nvPr/>
        </p:nvSpPr>
        <p:spPr>
          <a:xfrm rot="16200000">
            <a:off x="8615186" y="6323239"/>
            <a:ext cx="504056" cy="360040"/>
          </a:xfrm>
          <a:prstGeom prst="flowChartMerg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7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932852" y="1399844"/>
            <a:ext cx="4380772" cy="4514338"/>
            <a:chOff x="3749113" y="528158"/>
            <a:chExt cx="5048212" cy="5205098"/>
          </a:xfrm>
        </p:grpSpPr>
        <p:sp>
          <p:nvSpPr>
            <p:cNvPr id="17" name="Овал 16"/>
            <p:cNvSpPr/>
            <p:nvPr/>
          </p:nvSpPr>
          <p:spPr>
            <a:xfrm>
              <a:off x="3749113" y="528158"/>
              <a:ext cx="5048212" cy="52050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6377" y="1405743"/>
              <a:ext cx="3748570" cy="3577409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932852" y="1399844"/>
            <a:ext cx="4239548" cy="4278278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02" y="5263623"/>
            <a:ext cx="828998" cy="82899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1" y="395313"/>
            <a:ext cx="4569770" cy="20090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Если ты его отточишь,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Нарисуешь всё, что хочешь!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Солнце, море, горы, пляж.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Что же это?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085396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313624" y="6232196"/>
            <a:ext cx="502324" cy="43716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932852" y="1556792"/>
            <a:ext cx="4380772" cy="4357390"/>
            <a:chOff x="3749113" y="709122"/>
            <a:chExt cx="4711319" cy="5024134"/>
          </a:xfrm>
        </p:grpSpPr>
        <p:sp>
          <p:nvSpPr>
            <p:cNvPr id="17" name="Овал 16"/>
            <p:cNvSpPr/>
            <p:nvPr/>
          </p:nvSpPr>
          <p:spPr>
            <a:xfrm>
              <a:off x="3749113" y="709122"/>
              <a:ext cx="4711319" cy="50241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2710" y="1077830"/>
              <a:ext cx="3747391" cy="4114711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932852" y="1399844"/>
            <a:ext cx="4239548" cy="4278278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02" y="5263623"/>
            <a:ext cx="828998" cy="82899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1" y="395313"/>
            <a:ext cx="4569770" cy="296251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Он учителю подмога,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Он приказывает строго: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То сядь и учись,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То встань, разойдись,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Собирает на урок,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Друг учителя...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085396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313624" y="6232196"/>
            <a:ext cx="502324" cy="43716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779913" y="1556792"/>
            <a:ext cx="4533711" cy="4357390"/>
            <a:chOff x="3572872" y="908720"/>
            <a:chExt cx="5224451" cy="4824536"/>
          </a:xfrm>
        </p:grpSpPr>
        <p:sp>
          <p:nvSpPr>
            <p:cNvPr id="17" name="Овал 16"/>
            <p:cNvSpPr/>
            <p:nvPr/>
          </p:nvSpPr>
          <p:spPr>
            <a:xfrm>
              <a:off x="3572872" y="908720"/>
              <a:ext cx="5224451" cy="48245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9804" y="2231720"/>
              <a:ext cx="4702004" cy="2185022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932852" y="1399844"/>
            <a:ext cx="4239548" cy="4278278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02" y="5263623"/>
            <a:ext cx="828998" cy="82899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1" y="395313"/>
            <a:ext cx="4569770" cy="20090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Я люблю прямоту,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И сама прямая.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Сделать ровной черту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Людям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помогаю.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085396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313624" y="6232196"/>
            <a:ext cx="502324" cy="43716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2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779913" y="1556792"/>
            <a:ext cx="4533711" cy="4357390"/>
            <a:chOff x="3572872" y="908720"/>
            <a:chExt cx="5224451" cy="4824536"/>
          </a:xfrm>
        </p:grpSpPr>
        <p:sp>
          <p:nvSpPr>
            <p:cNvPr id="17" name="Овал 16"/>
            <p:cNvSpPr/>
            <p:nvPr/>
          </p:nvSpPr>
          <p:spPr>
            <a:xfrm>
              <a:off x="3572872" y="908720"/>
              <a:ext cx="5224451" cy="48245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7325" y="1175951"/>
              <a:ext cx="3487467" cy="4295937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932852" y="1399844"/>
            <a:ext cx="4239548" cy="4278278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02" y="5263623"/>
            <a:ext cx="828998" cy="82899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0" y="395313"/>
            <a:ext cx="4810439" cy="20090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Проживают в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трудной книжке</a:t>
            </a:r>
            <a:endParaRPr lang="ru-RU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</a:endParaRP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Хитроумные братишки.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Десять их, но братья эти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Сосчитают все на свете.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085396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313624" y="6232196"/>
            <a:ext cx="502324" cy="43716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7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779913" y="1556792"/>
            <a:ext cx="4533711" cy="4357390"/>
            <a:chOff x="3572872" y="908720"/>
            <a:chExt cx="5224451" cy="4824536"/>
          </a:xfrm>
        </p:grpSpPr>
        <p:sp>
          <p:nvSpPr>
            <p:cNvPr id="17" name="Овал 16"/>
            <p:cNvSpPr/>
            <p:nvPr/>
          </p:nvSpPr>
          <p:spPr>
            <a:xfrm>
              <a:off x="3572872" y="908720"/>
              <a:ext cx="5224451" cy="48245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0435" y="1466815"/>
              <a:ext cx="4472666" cy="3109385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932852" y="1399844"/>
            <a:ext cx="4380772" cy="4278278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02" y="5263623"/>
            <a:ext cx="828998" cy="82899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0" y="395313"/>
            <a:ext cx="4810439" cy="248578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В этой узенькой коробке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Ты </a:t>
            </a:r>
            <a:r>
              <a:rPr lang="ru-RU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найдешь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 карандаши,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Ручки, перья, скрепки, кнопки,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Что угодно для души.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085396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313624" y="6232196"/>
            <a:ext cx="502324" cy="43716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0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779913" y="1556792"/>
            <a:ext cx="4533711" cy="4357390"/>
            <a:chOff x="3572872" y="908720"/>
            <a:chExt cx="5224451" cy="4824536"/>
          </a:xfrm>
        </p:grpSpPr>
        <p:sp>
          <p:nvSpPr>
            <p:cNvPr id="17" name="Овал 16"/>
            <p:cNvSpPr/>
            <p:nvPr/>
          </p:nvSpPr>
          <p:spPr>
            <a:xfrm>
              <a:off x="3572872" y="908720"/>
              <a:ext cx="5224451" cy="48245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5639" y="1307359"/>
              <a:ext cx="3138868" cy="3779244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932852" y="1399844"/>
            <a:ext cx="4380772" cy="4278278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02" y="5263623"/>
            <a:ext cx="828998" cy="82899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0" y="395313"/>
            <a:ext cx="4810439" cy="20090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В снежном поле по дороге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Мчится конь мой одноногий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И на много-много лет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Оставляет </a:t>
            </a:r>
            <a:r>
              <a:rPr lang="ru-RU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четкий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 след.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085396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313624" y="6232196"/>
            <a:ext cx="502324" cy="43716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779913" y="1556792"/>
            <a:ext cx="4533711" cy="4357390"/>
            <a:chOff x="3572872" y="908720"/>
            <a:chExt cx="5224451" cy="4824536"/>
          </a:xfrm>
        </p:grpSpPr>
        <p:sp>
          <p:nvSpPr>
            <p:cNvPr id="17" name="Овал 16"/>
            <p:cNvSpPr/>
            <p:nvPr/>
          </p:nvSpPr>
          <p:spPr>
            <a:xfrm>
              <a:off x="3572872" y="908720"/>
              <a:ext cx="5224451" cy="48245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3241" y="1466815"/>
              <a:ext cx="4783909" cy="3268840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932852" y="1399844"/>
            <a:ext cx="4380772" cy="4278278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02" y="5263623"/>
            <a:ext cx="828998" cy="82899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0" y="395313"/>
            <a:ext cx="4810439" cy="20090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Все следы карандаша,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Удалит она всегда,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Всё оставит белым - белым,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Словно выкрашено мелом.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085396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313624" y="6232196"/>
            <a:ext cx="502324" cy="43716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779913" y="1556792"/>
            <a:ext cx="4533711" cy="4357390"/>
            <a:chOff x="3572872" y="908720"/>
            <a:chExt cx="5224451" cy="4824536"/>
          </a:xfrm>
        </p:grpSpPr>
        <p:sp>
          <p:nvSpPr>
            <p:cNvPr id="17" name="Овал 16"/>
            <p:cNvSpPr/>
            <p:nvPr/>
          </p:nvSpPr>
          <p:spPr>
            <a:xfrm>
              <a:off x="3572872" y="908720"/>
              <a:ext cx="5224451" cy="48245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3319" y="1466815"/>
              <a:ext cx="4543752" cy="3268840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932852" y="1399844"/>
            <a:ext cx="4380772" cy="4278278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02" y="5263623"/>
            <a:ext cx="828998" cy="82899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0" y="395313"/>
            <a:ext cx="4810439" cy="248578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Радугу нарисовать помогут,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Яркие, цветные, просто расписные,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Детям радость доставляют,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Их рисунки улучшают!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085396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4" name="Выгнутая вниз стрелка 13">
            <a:hlinkClick r:id="rId6" action="ppaction://hlinksldjump"/>
          </p:cNvPr>
          <p:cNvSpPr/>
          <p:nvPr/>
        </p:nvSpPr>
        <p:spPr>
          <a:xfrm>
            <a:off x="8239354" y="6092620"/>
            <a:ext cx="650864" cy="432723"/>
          </a:xfrm>
          <a:prstGeom prst="curvedUpArrow">
            <a:avLst>
              <a:gd name="adj1" fmla="val 25000"/>
              <a:gd name="adj2" fmla="val 75206"/>
              <a:gd name="adj3" fmla="val 5518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27584" y="332657"/>
            <a:ext cx="7560840" cy="5616624"/>
          </a:xfrm>
          <a:prstGeom prst="roundRect">
            <a:avLst/>
          </a:prstGeom>
          <a:solidFill>
            <a:schemeClr val="lt1">
              <a:alpha val="5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7" y="620688"/>
            <a:ext cx="70567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Ребята!</a:t>
            </a:r>
          </a:p>
          <a:p>
            <a:pPr algn="ctr"/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 знаете, что вам прислали поздравления сказочные герои? </a:t>
            </a:r>
            <a:endParaRPr 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Да-да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ведь все сказочные герои тоже когда-то чему-то учились, они закончили сказочную школу и умеют писать. </a:t>
            </a:r>
            <a:endParaRPr 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теперь многие сказочные персонажи рады поздравить вас с вашим первым учебным днём и передают свои советы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Отгадайте, кто вам их прислал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щелчку на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конверт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появится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ответ.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Блок-схема: объединение 3">
            <a:hlinkClick r:id="" action="ppaction://hlinkshowjump?jump=nextslide"/>
          </p:cNvPr>
          <p:cNvSpPr/>
          <p:nvPr/>
        </p:nvSpPr>
        <p:spPr>
          <a:xfrm rot="16200000">
            <a:off x="4548779" y="5537555"/>
            <a:ext cx="720081" cy="673641"/>
          </a:xfrm>
          <a:prstGeom prst="flowChartMerg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2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внобедренный треугольник 10"/>
          <p:cNvSpPr/>
          <p:nvPr/>
        </p:nvSpPr>
        <p:spPr>
          <a:xfrm>
            <a:off x="4874426" y="1808686"/>
            <a:ext cx="3658013" cy="1188266"/>
          </a:xfrm>
          <a:prstGeom prst="triangl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74035" y="3015022"/>
            <a:ext cx="3658614" cy="2970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78091" y="3109897"/>
            <a:ext cx="2613296" cy="28752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874231" y="3015021"/>
            <a:ext cx="3658209" cy="2970133"/>
            <a:chOff x="467740" y="4149079"/>
            <a:chExt cx="3528001" cy="2376265"/>
          </a:xfrm>
        </p:grpSpPr>
        <p:sp>
          <p:nvSpPr>
            <p:cNvPr id="6" name="Равнобедренный треугольник 5"/>
            <p:cNvSpPr/>
            <p:nvPr/>
          </p:nvSpPr>
          <p:spPr>
            <a:xfrm rot="5400000">
              <a:off x="161740" y="4455344"/>
              <a:ext cx="2376000" cy="1764000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16200000" flipH="1">
              <a:off x="1925740" y="4455079"/>
              <a:ext cx="2376000" cy="1764000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467740" y="5337078"/>
              <a:ext cx="3528001" cy="1188266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Равнобедренный треугольник 9"/>
          <p:cNvSpPr/>
          <p:nvPr/>
        </p:nvSpPr>
        <p:spPr>
          <a:xfrm flipV="1">
            <a:off x="4860031" y="3024219"/>
            <a:ext cx="3695537" cy="1484901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объединение 13">
            <a:hlinkClick r:id="" action="ppaction://hlinkshowjump?jump=nextslide"/>
          </p:cNvPr>
          <p:cNvSpPr/>
          <p:nvPr/>
        </p:nvSpPr>
        <p:spPr>
          <a:xfrm rot="16200000">
            <a:off x="8615186" y="6323239"/>
            <a:ext cx="504056" cy="360040"/>
          </a:xfrm>
          <a:prstGeom prst="flowChartMerg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нутый угол 1"/>
          <p:cNvSpPr/>
          <p:nvPr/>
        </p:nvSpPr>
        <p:spPr>
          <a:xfrm>
            <a:off x="611560" y="764704"/>
            <a:ext cx="4032448" cy="5245345"/>
          </a:xfrm>
          <a:prstGeom prst="foldedCorner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</a:rPr>
              <a:t>Если вы идёте по полю и находите денежку, то не спешите покупать самовар, как это сделала я. Лучше купите новую интересную книжку. </a:t>
            </a:r>
          </a:p>
        </p:txBody>
      </p:sp>
      <p:sp>
        <p:nvSpPr>
          <p:cNvPr id="16" name="Прямоугольник с одним скругленным углом 15"/>
          <p:cNvSpPr/>
          <p:nvPr/>
        </p:nvSpPr>
        <p:spPr>
          <a:xfrm>
            <a:off x="4283968" y="230257"/>
            <a:ext cx="4464496" cy="552339"/>
          </a:xfrm>
          <a:prstGeom prst="round1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Муха-цокотуха</a:t>
            </a:r>
          </a:p>
        </p:txBody>
      </p:sp>
    </p:spTree>
    <p:extLst>
      <p:ext uri="{BB962C8B-B14F-4D97-AF65-F5344CB8AC3E}">
        <p14:creationId xmlns:p14="http://schemas.microsoft.com/office/powerpoint/2010/main" val="37460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-0.00539 -0.293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  <p:bldP spid="14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>
            <a:hlinkClick r:id="rId2" action="ppaction://hlinksldjump"/>
          </p:cNvPr>
          <p:cNvSpPr/>
          <p:nvPr/>
        </p:nvSpPr>
        <p:spPr>
          <a:xfrm>
            <a:off x="899592" y="980728"/>
            <a:ext cx="3456384" cy="936104"/>
          </a:xfrm>
          <a:prstGeom prst="plaqu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Загадки</a:t>
            </a:r>
            <a:endParaRPr lang="ru-RU" sz="5400" b="1" dirty="0"/>
          </a:p>
        </p:txBody>
      </p:sp>
      <p:sp>
        <p:nvSpPr>
          <p:cNvPr id="7" name="Табличка 6">
            <a:hlinkClick r:id="rId3" action="ppaction://hlinksldjump"/>
          </p:cNvPr>
          <p:cNvSpPr/>
          <p:nvPr/>
        </p:nvSpPr>
        <p:spPr>
          <a:xfrm>
            <a:off x="2915816" y="2708920"/>
            <a:ext cx="3456384" cy="936104"/>
          </a:xfrm>
          <a:prstGeom prst="plaqu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Задачки</a:t>
            </a:r>
            <a:endParaRPr lang="ru-RU" sz="5400" b="1" dirty="0"/>
          </a:p>
        </p:txBody>
      </p:sp>
      <p:sp>
        <p:nvSpPr>
          <p:cNvPr id="8" name="Табличка 7">
            <a:hlinkClick r:id="rId4" action="ppaction://hlinksldjump"/>
          </p:cNvPr>
          <p:cNvSpPr/>
          <p:nvPr/>
        </p:nvSpPr>
        <p:spPr>
          <a:xfrm>
            <a:off x="4792283" y="969876"/>
            <a:ext cx="3456384" cy="936104"/>
          </a:xfrm>
          <a:prstGeom prst="plaqu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Советы</a:t>
            </a:r>
            <a:endParaRPr lang="ru-RU" sz="5400" b="1" dirty="0"/>
          </a:p>
        </p:txBody>
      </p:sp>
      <p:sp>
        <p:nvSpPr>
          <p:cNvPr id="9" name="Умножение 8">
            <a:hlinkClick r:id="" action="ppaction://hlinkshowjump?jump=endshow"/>
          </p:cNvPr>
          <p:cNvSpPr/>
          <p:nvPr/>
        </p:nvSpPr>
        <p:spPr>
          <a:xfrm>
            <a:off x="7852623" y="232808"/>
            <a:ext cx="792088" cy="63722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1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объединение 13">
            <a:hlinkClick r:id="" action="ppaction://hlinkshowjump?jump=nextslide"/>
          </p:cNvPr>
          <p:cNvSpPr/>
          <p:nvPr/>
        </p:nvSpPr>
        <p:spPr>
          <a:xfrm rot="16200000">
            <a:off x="8615186" y="6323239"/>
            <a:ext cx="504056" cy="360040"/>
          </a:xfrm>
          <a:prstGeom prst="flowChartMerg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нутый угол 1"/>
          <p:cNvSpPr/>
          <p:nvPr/>
        </p:nvSpPr>
        <p:spPr>
          <a:xfrm>
            <a:off x="611560" y="764704"/>
            <a:ext cx="4032448" cy="5245345"/>
          </a:xfrm>
          <a:prstGeom prst="foldedCorner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</a:rPr>
              <a:t>Мы, все три весёлых братца, спешим поздравить вас с началом учебного года. Учитесь лучше, и тогда сможете построить такой же прочный дом из камней, как и наш братец </a:t>
            </a:r>
            <a:r>
              <a:rPr lang="ru-RU" sz="3000" b="1" dirty="0" err="1">
                <a:solidFill>
                  <a:schemeClr val="tx1"/>
                </a:solidFill>
              </a:rPr>
              <a:t>Наф-Наф</a:t>
            </a:r>
            <a:r>
              <a:rPr lang="ru-RU" sz="3000" b="1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16" name="Прямоугольник с одним скругленным углом 15"/>
          <p:cNvSpPr/>
          <p:nvPr/>
        </p:nvSpPr>
        <p:spPr>
          <a:xfrm>
            <a:off x="4283968" y="230257"/>
            <a:ext cx="4464496" cy="552339"/>
          </a:xfrm>
          <a:prstGeom prst="round1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Три поросёнка</a:t>
            </a:r>
            <a:endParaRPr lang="ru-RU" sz="32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874426" y="1808686"/>
            <a:ext cx="3658013" cy="1188266"/>
          </a:xfrm>
          <a:prstGeom prst="triangl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74035" y="3015022"/>
            <a:ext cx="3658614" cy="2970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3109897"/>
            <a:ext cx="3096344" cy="28752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4874231" y="3015021"/>
            <a:ext cx="3658209" cy="2970133"/>
            <a:chOff x="467740" y="4149079"/>
            <a:chExt cx="3528001" cy="2376265"/>
          </a:xfrm>
        </p:grpSpPr>
        <p:sp>
          <p:nvSpPr>
            <p:cNvPr id="19" name="Равнобедренный треугольник 18"/>
            <p:cNvSpPr/>
            <p:nvPr/>
          </p:nvSpPr>
          <p:spPr>
            <a:xfrm rot="5400000">
              <a:off x="161740" y="4455344"/>
              <a:ext cx="2376000" cy="1764000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16200000" flipH="1">
              <a:off x="1925740" y="4455079"/>
              <a:ext cx="2376000" cy="1764000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467740" y="5337078"/>
              <a:ext cx="3528001" cy="1188266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Равнобедренный треугольник 21"/>
          <p:cNvSpPr/>
          <p:nvPr/>
        </p:nvSpPr>
        <p:spPr>
          <a:xfrm flipV="1">
            <a:off x="4860031" y="3024219"/>
            <a:ext cx="3695537" cy="1484901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-0.00539 -0.293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3" grpId="0" animBg="1"/>
      <p:bldP spid="17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объединение 13">
            <a:hlinkClick r:id="" action="ppaction://hlinkshowjump?jump=nextslide"/>
          </p:cNvPr>
          <p:cNvSpPr/>
          <p:nvPr/>
        </p:nvSpPr>
        <p:spPr>
          <a:xfrm rot="16200000">
            <a:off x="8615186" y="6323239"/>
            <a:ext cx="504056" cy="360040"/>
          </a:xfrm>
          <a:prstGeom prst="flowChartMerg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нутый угол 1"/>
          <p:cNvSpPr/>
          <p:nvPr/>
        </p:nvSpPr>
        <p:spPr>
          <a:xfrm>
            <a:off x="611560" y="764704"/>
            <a:ext cx="4032448" cy="5245345"/>
          </a:xfrm>
          <a:prstGeom prst="foldedCorner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</a:rPr>
              <a:t>Не бегайте по классу на переменках, а то можете нечаянно разбить вазу или уронить золотое яичко. И мне тогда придётся высиживать новое яичко, не золотое, а простое. </a:t>
            </a:r>
          </a:p>
        </p:txBody>
      </p:sp>
      <p:sp>
        <p:nvSpPr>
          <p:cNvPr id="16" name="Прямоугольник с одним скругленным углом 15"/>
          <p:cNvSpPr/>
          <p:nvPr/>
        </p:nvSpPr>
        <p:spPr>
          <a:xfrm>
            <a:off x="4283968" y="230257"/>
            <a:ext cx="4464496" cy="552339"/>
          </a:xfrm>
          <a:prstGeom prst="round1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Курочка </a:t>
            </a:r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Ряба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874426" y="1808686"/>
            <a:ext cx="3658013" cy="1188266"/>
          </a:xfrm>
          <a:prstGeom prst="triangl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74035" y="3015022"/>
            <a:ext cx="3658614" cy="2970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3109897"/>
            <a:ext cx="3096343" cy="28752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4874231" y="3015021"/>
            <a:ext cx="3658209" cy="2970133"/>
            <a:chOff x="467740" y="4149079"/>
            <a:chExt cx="3528001" cy="2376265"/>
          </a:xfrm>
        </p:grpSpPr>
        <p:sp>
          <p:nvSpPr>
            <p:cNvPr id="19" name="Равнобедренный треугольник 18"/>
            <p:cNvSpPr/>
            <p:nvPr/>
          </p:nvSpPr>
          <p:spPr>
            <a:xfrm rot="5400000">
              <a:off x="161740" y="4455344"/>
              <a:ext cx="2376000" cy="1764000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16200000" flipH="1">
              <a:off x="1925740" y="4455079"/>
              <a:ext cx="2376000" cy="1764000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467740" y="5337078"/>
              <a:ext cx="3528001" cy="1188266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Равнобедренный треугольник 21"/>
          <p:cNvSpPr/>
          <p:nvPr/>
        </p:nvSpPr>
        <p:spPr>
          <a:xfrm flipV="1">
            <a:off x="4860031" y="3024219"/>
            <a:ext cx="3695537" cy="1484901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-0.00539 -0.293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3" grpId="0" animBg="1"/>
      <p:bldP spid="17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объединение 13">
            <a:hlinkClick r:id="" action="ppaction://hlinkshowjump?jump=nextslide"/>
          </p:cNvPr>
          <p:cNvSpPr/>
          <p:nvPr/>
        </p:nvSpPr>
        <p:spPr>
          <a:xfrm rot="16200000">
            <a:off x="8615186" y="6323239"/>
            <a:ext cx="504056" cy="360040"/>
          </a:xfrm>
          <a:prstGeom prst="flowChartMerg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нутый угол 1"/>
          <p:cNvSpPr/>
          <p:nvPr/>
        </p:nvSpPr>
        <p:spPr>
          <a:xfrm>
            <a:off x="611560" y="404664"/>
            <a:ext cx="4032448" cy="5605385"/>
          </a:xfrm>
          <a:prstGeom prst="foldedCorner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tx1"/>
                </a:solidFill>
              </a:rPr>
              <a:t>Поздравляю </a:t>
            </a:r>
            <a:r>
              <a:rPr lang="ru-RU" sz="3000" b="1" dirty="0">
                <a:solidFill>
                  <a:schemeClr val="tx1"/>
                </a:solidFill>
              </a:rPr>
              <a:t>всех первоклассников! Желаю набираться ума и обязательно научиться читать. </a:t>
            </a:r>
            <a:endParaRPr lang="ru-RU" sz="3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tx1"/>
                </a:solidFill>
              </a:rPr>
              <a:t>Я вот очень </a:t>
            </a:r>
            <a:r>
              <a:rPr lang="ru-RU" sz="3000" b="1" dirty="0">
                <a:solidFill>
                  <a:schemeClr val="tx1"/>
                </a:solidFill>
              </a:rPr>
              <a:t>жалею  </a:t>
            </a:r>
            <a:r>
              <a:rPr lang="ru-RU" sz="3000" b="1" dirty="0" smtClean="0">
                <a:solidFill>
                  <a:schemeClr val="tx1"/>
                </a:solidFill>
              </a:rPr>
              <a:t>о том</a:t>
            </a:r>
            <a:r>
              <a:rPr lang="ru-RU" sz="3000" b="1" dirty="0">
                <a:solidFill>
                  <a:schemeClr val="tx1"/>
                </a:solidFill>
              </a:rPr>
              <a:t>, что </a:t>
            </a:r>
            <a:r>
              <a:rPr lang="ru-RU" sz="3000" b="1" dirty="0" smtClean="0">
                <a:solidFill>
                  <a:schemeClr val="tx1"/>
                </a:solidFill>
              </a:rPr>
              <a:t>променял азбуку, </a:t>
            </a:r>
            <a:r>
              <a:rPr lang="ru-RU" sz="3000" b="1" dirty="0">
                <a:solidFill>
                  <a:schemeClr val="tx1"/>
                </a:solidFill>
              </a:rPr>
              <a:t>которую мне  папа Карло </a:t>
            </a:r>
            <a:r>
              <a:rPr lang="ru-RU" sz="3000" b="1" dirty="0" smtClean="0">
                <a:solidFill>
                  <a:schemeClr val="tx1"/>
                </a:solidFill>
              </a:rPr>
              <a:t>подарил, </a:t>
            </a:r>
            <a:r>
              <a:rPr lang="ru-RU" sz="3000" b="1" dirty="0">
                <a:solidFill>
                  <a:schemeClr val="tx1"/>
                </a:solidFill>
              </a:rPr>
              <a:t>на билет в кукольный </a:t>
            </a:r>
            <a:r>
              <a:rPr lang="ru-RU" sz="3000" b="1" dirty="0" smtClean="0">
                <a:solidFill>
                  <a:schemeClr val="tx1"/>
                </a:solidFill>
              </a:rPr>
              <a:t>театр. Берегите </a:t>
            </a:r>
            <a:r>
              <a:rPr lang="ru-RU" sz="3000" b="1" dirty="0">
                <a:solidFill>
                  <a:schemeClr val="tx1"/>
                </a:solidFill>
              </a:rPr>
              <a:t>ваши учебники! </a:t>
            </a:r>
          </a:p>
        </p:txBody>
      </p:sp>
      <p:sp>
        <p:nvSpPr>
          <p:cNvPr id="16" name="Прямоугольник с одним скругленным углом 15"/>
          <p:cNvSpPr/>
          <p:nvPr/>
        </p:nvSpPr>
        <p:spPr>
          <a:xfrm>
            <a:off x="4283968" y="230257"/>
            <a:ext cx="4464496" cy="552339"/>
          </a:xfrm>
          <a:prstGeom prst="round1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Буратино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874426" y="1808686"/>
            <a:ext cx="3658013" cy="1188266"/>
          </a:xfrm>
          <a:prstGeom prst="triangl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74035" y="3015022"/>
            <a:ext cx="3658614" cy="2970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580111" y="3109897"/>
            <a:ext cx="2411275" cy="28752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4874231" y="3015021"/>
            <a:ext cx="3658209" cy="2970133"/>
            <a:chOff x="467740" y="4149079"/>
            <a:chExt cx="3528001" cy="2376265"/>
          </a:xfrm>
        </p:grpSpPr>
        <p:sp>
          <p:nvSpPr>
            <p:cNvPr id="19" name="Равнобедренный треугольник 18"/>
            <p:cNvSpPr/>
            <p:nvPr/>
          </p:nvSpPr>
          <p:spPr>
            <a:xfrm rot="5400000">
              <a:off x="161740" y="4455344"/>
              <a:ext cx="2376000" cy="1764000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16200000" flipH="1">
              <a:off x="1925740" y="4455079"/>
              <a:ext cx="2376000" cy="1764000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467740" y="5337078"/>
              <a:ext cx="3528001" cy="1188266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Равнобедренный треугольник 21"/>
          <p:cNvSpPr/>
          <p:nvPr/>
        </p:nvSpPr>
        <p:spPr>
          <a:xfrm flipV="1">
            <a:off x="4860031" y="3024219"/>
            <a:ext cx="3695537" cy="1484901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-0.00539 -0.293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3" grpId="0" animBg="1"/>
      <p:bldP spid="17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объединение 13">
            <a:hlinkClick r:id="" action="ppaction://hlinkshowjump?jump=nextslide"/>
          </p:cNvPr>
          <p:cNvSpPr/>
          <p:nvPr/>
        </p:nvSpPr>
        <p:spPr>
          <a:xfrm rot="16200000">
            <a:off x="8615186" y="6323239"/>
            <a:ext cx="504056" cy="360040"/>
          </a:xfrm>
          <a:prstGeom prst="flowChartMerg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нутый угол 1"/>
          <p:cNvSpPr/>
          <p:nvPr/>
        </p:nvSpPr>
        <p:spPr>
          <a:xfrm>
            <a:off x="611560" y="506426"/>
            <a:ext cx="4032448" cy="5503623"/>
          </a:xfrm>
          <a:prstGeom prst="foldedCorner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</a:rPr>
              <a:t>Как можно усерднее учитесь в школе, и не только наукам, но и вежливости. А то к нам однажды в гости пришла девочка Маша. Она съела нашу кашу, сломала стульчик Мишутки и даже валялась на наших кроватях! </a:t>
            </a:r>
          </a:p>
        </p:txBody>
      </p:sp>
      <p:sp>
        <p:nvSpPr>
          <p:cNvPr id="16" name="Прямоугольник с одним скругленным углом 15"/>
          <p:cNvSpPr/>
          <p:nvPr/>
        </p:nvSpPr>
        <p:spPr>
          <a:xfrm>
            <a:off x="4283968" y="230257"/>
            <a:ext cx="4464496" cy="552339"/>
          </a:xfrm>
          <a:prstGeom prst="round1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Три </a:t>
            </a:r>
            <a:r>
              <a:rPr lang="ru-RU" sz="32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медведя</a:t>
            </a:r>
            <a:endParaRPr lang="ru-RU" sz="32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874426" y="1808686"/>
            <a:ext cx="3658013" cy="1188266"/>
          </a:xfrm>
          <a:prstGeom prst="triangl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74035" y="3015022"/>
            <a:ext cx="3658614" cy="2970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3109897"/>
            <a:ext cx="3240360" cy="28752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4874231" y="3015021"/>
            <a:ext cx="3658209" cy="2970133"/>
            <a:chOff x="467740" y="4149079"/>
            <a:chExt cx="3528001" cy="2376265"/>
          </a:xfrm>
        </p:grpSpPr>
        <p:sp>
          <p:nvSpPr>
            <p:cNvPr id="19" name="Равнобедренный треугольник 18"/>
            <p:cNvSpPr/>
            <p:nvPr/>
          </p:nvSpPr>
          <p:spPr>
            <a:xfrm rot="5400000">
              <a:off x="161740" y="4455344"/>
              <a:ext cx="2376000" cy="1764000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16200000" flipH="1">
              <a:off x="1925740" y="4455079"/>
              <a:ext cx="2376000" cy="1764000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467740" y="5337078"/>
              <a:ext cx="3528001" cy="1188266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Равнобедренный треугольник 21"/>
          <p:cNvSpPr/>
          <p:nvPr/>
        </p:nvSpPr>
        <p:spPr>
          <a:xfrm flipV="1">
            <a:off x="4860031" y="3024219"/>
            <a:ext cx="3695537" cy="1484901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4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-0.00539 -0.293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3" grpId="0" animBg="1"/>
      <p:bldP spid="17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объединение 13">
            <a:hlinkClick r:id="" action="ppaction://hlinkshowjump?jump=nextslide"/>
          </p:cNvPr>
          <p:cNvSpPr/>
          <p:nvPr/>
        </p:nvSpPr>
        <p:spPr>
          <a:xfrm rot="16200000">
            <a:off x="8615186" y="6323239"/>
            <a:ext cx="504056" cy="360040"/>
          </a:xfrm>
          <a:prstGeom prst="flowChartMerg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нутый угол 1"/>
          <p:cNvSpPr/>
          <p:nvPr/>
        </p:nvSpPr>
        <p:spPr>
          <a:xfrm>
            <a:off x="611560" y="764704"/>
            <a:ext cx="4032448" cy="5245345"/>
          </a:xfrm>
          <a:prstGeom prst="foldedCorner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</a:rPr>
              <a:t>Я тоже мечтаю пойти в школу, как вы! Если бы я училась в школе, то узнала бы, что Волк - это хитрый хищник, и с ним никогда нельзя разговаривать и, тем более, говорить, где живёт моя бабушка. </a:t>
            </a:r>
          </a:p>
        </p:txBody>
      </p:sp>
      <p:sp>
        <p:nvSpPr>
          <p:cNvPr id="16" name="Прямоугольник с одним скругленным углом 15"/>
          <p:cNvSpPr/>
          <p:nvPr/>
        </p:nvSpPr>
        <p:spPr>
          <a:xfrm>
            <a:off x="4139952" y="230257"/>
            <a:ext cx="4464496" cy="552339"/>
          </a:xfrm>
          <a:prstGeom prst="round1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Красная Шапочка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874426" y="1808686"/>
            <a:ext cx="3658013" cy="1188266"/>
          </a:xfrm>
          <a:prstGeom prst="triangl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74035" y="3015022"/>
            <a:ext cx="3658614" cy="2970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76055" y="3109897"/>
            <a:ext cx="3312000" cy="28752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4874231" y="3015021"/>
            <a:ext cx="3658209" cy="2970133"/>
            <a:chOff x="467740" y="4149079"/>
            <a:chExt cx="3528001" cy="2376265"/>
          </a:xfrm>
        </p:grpSpPr>
        <p:sp>
          <p:nvSpPr>
            <p:cNvPr id="19" name="Равнобедренный треугольник 18"/>
            <p:cNvSpPr/>
            <p:nvPr/>
          </p:nvSpPr>
          <p:spPr>
            <a:xfrm rot="5400000">
              <a:off x="161740" y="4455344"/>
              <a:ext cx="2376000" cy="1764000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16200000" flipH="1">
              <a:off x="1925740" y="4455079"/>
              <a:ext cx="2376000" cy="1764000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467740" y="5337078"/>
              <a:ext cx="3528001" cy="1188266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Равнобедренный треугольник 21"/>
          <p:cNvSpPr/>
          <p:nvPr/>
        </p:nvSpPr>
        <p:spPr>
          <a:xfrm flipV="1">
            <a:off x="4860031" y="3024219"/>
            <a:ext cx="3695537" cy="1484901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65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-0.00539 -0.293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3" grpId="0" animBg="1"/>
      <p:bldP spid="17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611560" y="764704"/>
            <a:ext cx="4032448" cy="5245345"/>
          </a:xfrm>
          <a:prstGeom prst="foldedCorner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</a:rPr>
              <a:t>Поздравляю вас с поступлением в школу. </a:t>
            </a:r>
            <a:endParaRPr lang="ru-RU" sz="3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tx1"/>
                </a:solidFill>
              </a:rPr>
              <a:t>Я</a:t>
            </a:r>
            <a:r>
              <a:rPr lang="ru-RU" sz="3000" b="1" dirty="0">
                <a:solidFill>
                  <a:schemeClr val="tx1"/>
                </a:solidFill>
              </a:rPr>
              <a:t>, между прочим, достиг потрясающих успехов как в учёбе в школе магических наук </a:t>
            </a:r>
            <a:r>
              <a:rPr lang="ru-RU" sz="3000" b="1" dirty="0" err="1">
                <a:solidFill>
                  <a:schemeClr val="tx1"/>
                </a:solidFill>
              </a:rPr>
              <a:t>Хогвартс</a:t>
            </a:r>
            <a:r>
              <a:rPr lang="ru-RU" sz="3000" b="1" dirty="0">
                <a:solidFill>
                  <a:schemeClr val="tx1"/>
                </a:solidFill>
              </a:rPr>
              <a:t>, так и в игре </a:t>
            </a:r>
            <a:r>
              <a:rPr lang="ru-RU" sz="3000" b="1" dirty="0" err="1">
                <a:solidFill>
                  <a:schemeClr val="tx1"/>
                </a:solidFill>
              </a:rPr>
              <a:t>Квиддич</a:t>
            </a:r>
            <a:r>
              <a:rPr lang="ru-RU" sz="30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6" name="Прямоугольник с одним скругленным углом 15"/>
          <p:cNvSpPr/>
          <p:nvPr/>
        </p:nvSpPr>
        <p:spPr>
          <a:xfrm>
            <a:off x="4283968" y="230257"/>
            <a:ext cx="4464496" cy="552339"/>
          </a:xfrm>
          <a:prstGeom prst="round1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Гарри Поттер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874426" y="1808686"/>
            <a:ext cx="3658013" cy="1188266"/>
          </a:xfrm>
          <a:prstGeom prst="triangl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74035" y="3015022"/>
            <a:ext cx="3658614" cy="2970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3109897"/>
            <a:ext cx="3312367" cy="28752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4874231" y="3015021"/>
            <a:ext cx="3658209" cy="2970133"/>
            <a:chOff x="467740" y="4149079"/>
            <a:chExt cx="3528001" cy="2376265"/>
          </a:xfrm>
        </p:grpSpPr>
        <p:sp>
          <p:nvSpPr>
            <p:cNvPr id="19" name="Равнобедренный треугольник 18"/>
            <p:cNvSpPr/>
            <p:nvPr/>
          </p:nvSpPr>
          <p:spPr>
            <a:xfrm rot="5400000">
              <a:off x="161740" y="4455344"/>
              <a:ext cx="2376000" cy="1764000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16200000" flipH="1">
              <a:off x="1925740" y="4455079"/>
              <a:ext cx="2376000" cy="1764000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467740" y="5337078"/>
              <a:ext cx="3528001" cy="1188266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Равнобедренный треугольник 21"/>
          <p:cNvSpPr/>
          <p:nvPr/>
        </p:nvSpPr>
        <p:spPr>
          <a:xfrm flipV="1">
            <a:off x="4860031" y="3024219"/>
            <a:ext cx="3695537" cy="1484901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ыгнутая вниз стрелка 22">
            <a:hlinkClick r:id="rId4" action="ppaction://hlinksldjump"/>
          </p:cNvPr>
          <p:cNvSpPr/>
          <p:nvPr/>
        </p:nvSpPr>
        <p:spPr>
          <a:xfrm>
            <a:off x="8239354" y="6092620"/>
            <a:ext cx="650864" cy="432723"/>
          </a:xfrm>
          <a:prstGeom prst="curvedUpArrow">
            <a:avLst>
              <a:gd name="adj1" fmla="val 25000"/>
              <a:gd name="adj2" fmla="val 75206"/>
              <a:gd name="adj3" fmla="val 55187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-0.00539 -0.29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/>
      <p:bldP spid="13" grpId="0" animBg="1"/>
      <p:bldP spid="17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98781" y="972037"/>
            <a:ext cx="7458590" cy="6429137"/>
          </a:xfrm>
          <a:prstGeom prst="roundRect">
            <a:avLst>
              <a:gd name="adj" fmla="val 5142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2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2"/>
              </a:rPr>
              <a:t>Три поросёнка 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3"/>
              </a:rPr>
              <a:t>Муха 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4"/>
              </a:rPr>
              <a:t>Курочка Ряба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5"/>
              </a:rPr>
              <a:t>Буратино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6"/>
              </a:rPr>
              <a:t>Три медведя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7"/>
              </a:rPr>
              <a:t>Красная Шапочка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8"/>
              </a:rPr>
              <a:t>Гарри Поттер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9"/>
              </a:rPr>
              <a:t>Лист рамка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10"/>
              </a:rPr>
              <a:t>Лист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11"/>
              </a:rPr>
              <a:t>Портфель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12"/>
              </a:rPr>
              <a:t>Галочка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13"/>
              </a:rPr>
              <a:t>Тетрадь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14"/>
              </a:rPr>
              <a:t>Карандаш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15"/>
              </a:rPr>
              <a:t>Звонок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  <a:hlinkClick r:id="rId16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rgbClr val="002060"/>
              </a:solidFill>
              <a:latin typeface="Tomato" pitchFamily="2" charset="0"/>
              <a:hlinkClick r:id="rId16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2000" b="1" smtClean="0">
              <a:solidFill>
                <a:srgbClr val="002060"/>
              </a:solidFill>
              <a:latin typeface="Tomato" pitchFamily="2" charset="0"/>
              <a:hlinkClick r:id="rId16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rgbClr val="002060"/>
              </a:solidFill>
              <a:latin typeface="Tomato" pitchFamily="2" charset="0"/>
              <a:hlinkClick r:id="rId16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rgbClr val="002060"/>
              </a:solidFill>
              <a:latin typeface="Tomato" pitchFamily="2" charset="0"/>
              <a:hlinkClick r:id="rId16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rgbClr val="002060"/>
              </a:solidFill>
              <a:latin typeface="Tomato" pitchFamily="2" charset="0"/>
              <a:hlinkClick r:id="rId16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rgbClr val="002060"/>
              </a:solidFill>
              <a:latin typeface="Tomato" pitchFamily="2" charset="0"/>
              <a:hlinkClick r:id="rId16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16"/>
              </a:rPr>
              <a:t>   Линейка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17"/>
              </a:rPr>
              <a:t>Цифры  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18"/>
              </a:rPr>
              <a:t>Пенал</a:t>
            </a: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</a:rPr>
              <a:t>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19"/>
              </a:rPr>
              <a:t>Ручка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20"/>
              </a:rPr>
              <a:t>Резинка</a:t>
            </a: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</a:rPr>
              <a:t>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21"/>
              </a:rPr>
              <a:t>Краски  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22"/>
              </a:rPr>
              <a:t>Загадки1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23"/>
              </a:rPr>
              <a:t>Загадки2</a:t>
            </a: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</a:rPr>
              <a:t>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24"/>
              </a:rPr>
              <a:t>Советы. 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25"/>
              </a:rPr>
              <a:t>Задачи 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26"/>
              </a:rPr>
              <a:t>Маша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002060"/>
              </a:solidFill>
              <a:latin typeface="Tomato" pitchFamily="2" charset="0"/>
              <a:hlinkClick r:id="rId27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28"/>
              </a:rPr>
              <a:t>Шаблон презентации авторский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  <a:hlinkClick r:id="rId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352780"/>
            <a:ext cx="6437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BeeskneesC" pitchFamily="82" charset="0"/>
              </a:rPr>
              <a:t>Источники информации: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BeeskneesC" pitchFamily="82" charset="0"/>
            </a:endParaRPr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358182" y="31309"/>
            <a:ext cx="785818" cy="642942"/>
          </a:xfrm>
          <a:prstGeom prst="mathMultipl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179512" y="115828"/>
            <a:ext cx="571504" cy="500066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9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27584" y="332657"/>
            <a:ext cx="7560840" cy="5616624"/>
          </a:xfrm>
          <a:prstGeom prst="roundRect">
            <a:avLst/>
          </a:prstGeom>
          <a:solidFill>
            <a:schemeClr val="lt1">
              <a:alpha val="5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38834" y="476672"/>
            <a:ext cx="705678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Ребята!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Маша приготовила для вас интересные задачки и предлагает вам решить их.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</a:rPr>
              <a:t>Откройте любую карточку  из «</a:t>
            </a:r>
            <a:r>
              <a:rPr lang="ru-RU" sz="3200" b="1" dirty="0">
                <a:solidFill>
                  <a:srgbClr val="002060"/>
                </a:solidFill>
              </a:rPr>
              <a:t>кармана» (щелчком) </a:t>
            </a:r>
            <a:r>
              <a:rPr lang="ru-RU" sz="3200" b="1" dirty="0" smtClean="0">
                <a:solidFill>
                  <a:srgbClr val="002060"/>
                </a:solidFill>
              </a:rPr>
              <a:t>и решите задачу. </a:t>
            </a:r>
            <a:r>
              <a:rPr lang="ru-RU" sz="3200" b="1" dirty="0">
                <a:solidFill>
                  <a:srgbClr val="002060"/>
                </a:solidFill>
              </a:rPr>
              <a:t>По щелчку на карточку </a:t>
            </a:r>
            <a:r>
              <a:rPr lang="ru-RU" sz="3200" b="1" dirty="0" smtClean="0">
                <a:solidFill>
                  <a:srgbClr val="002060"/>
                </a:solidFill>
              </a:rPr>
              <a:t>появится </a:t>
            </a:r>
            <a:r>
              <a:rPr lang="ru-RU" sz="3200" b="1" dirty="0">
                <a:solidFill>
                  <a:srgbClr val="002060"/>
                </a:solidFill>
              </a:rPr>
              <a:t>ответ, по второму щелчку - карточка </a:t>
            </a:r>
            <a:r>
              <a:rPr lang="ru-RU" sz="3200" b="1" dirty="0" smtClean="0">
                <a:solidFill>
                  <a:srgbClr val="002060"/>
                </a:solidFill>
              </a:rPr>
              <a:t>исчезнет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3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Нашивка 3">
            <a:hlinkClick r:id="" action="ppaction://hlinkshowjump?jump=nextslide"/>
          </p:cNvPr>
          <p:cNvSpPr/>
          <p:nvPr/>
        </p:nvSpPr>
        <p:spPr>
          <a:xfrm>
            <a:off x="4307187" y="5108405"/>
            <a:ext cx="720081" cy="673641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11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992839" y="836712"/>
            <a:ext cx="3384376" cy="3760513"/>
          </a:xfrm>
          <a:prstGeom prst="roundRect">
            <a:avLst/>
          </a:prstGeom>
          <a:solidFill>
            <a:srgbClr val="CCFF99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chemeClr val="tx1"/>
                </a:solidFill>
              </a:rPr>
              <a:t>3</a:t>
            </a:r>
            <a:endParaRPr lang="ru-RU" sz="239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3470" y="829624"/>
            <a:ext cx="3372334" cy="3777534"/>
          </a:xfrm>
          <a:prstGeom prst="roundRect">
            <a:avLst/>
          </a:prstGeom>
          <a:solidFill>
            <a:srgbClr val="99FF3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9FF33"/>
                </a:solidFill>
                <a:latin typeface="Arial Narrow" panose="020B0606020202030204" pitchFamily="34" charset="0"/>
              </a:rPr>
              <a:t>Два жучка бежали в домик,</a:t>
            </a:r>
          </a:p>
          <a:p>
            <a:pPr algn="ctr"/>
            <a:r>
              <a:rPr lang="ru-RU" sz="2400" b="1" dirty="0" smtClean="0">
                <a:solidFill>
                  <a:srgbClr val="99FF33"/>
                </a:solidFill>
                <a:latin typeface="Arial Narrow" panose="020B0606020202030204" pitchFamily="34" charset="0"/>
              </a:rPr>
              <a:t>Им </a:t>
            </a:r>
            <a:r>
              <a:rPr lang="ru-RU" sz="2400" b="1" dirty="0">
                <a:solidFill>
                  <a:srgbClr val="99FF33"/>
                </a:solidFill>
                <a:latin typeface="Arial Narrow" panose="020B0606020202030204" pitchFamily="34" charset="0"/>
              </a:rPr>
              <a:t>навстречу муравей.</a:t>
            </a:r>
          </a:p>
          <a:p>
            <a:pPr algn="ctr"/>
            <a:r>
              <a:rPr lang="ru-RU" sz="2400" b="1" dirty="0" smtClean="0">
                <a:solidFill>
                  <a:srgbClr val="99FF33"/>
                </a:solidFill>
                <a:latin typeface="Arial Narrow" panose="020B0606020202030204" pitchFamily="34" charset="0"/>
              </a:rPr>
              <a:t>Сколько </a:t>
            </a:r>
            <a:r>
              <a:rPr lang="ru-RU" sz="2400" b="1" dirty="0">
                <a:solidFill>
                  <a:srgbClr val="99FF33"/>
                </a:solidFill>
                <a:latin typeface="Arial Narrow" panose="020B0606020202030204" pitchFamily="34" charset="0"/>
              </a:rPr>
              <a:t>будет насекомых?</a:t>
            </a:r>
          </a:p>
          <a:p>
            <a:pPr algn="ctr"/>
            <a:r>
              <a:rPr lang="ru-RU" sz="2400" b="1" dirty="0" smtClean="0">
                <a:solidFill>
                  <a:srgbClr val="99FF33"/>
                </a:solidFill>
                <a:latin typeface="Arial Narrow" panose="020B0606020202030204" pitchFamily="34" charset="0"/>
              </a:rPr>
              <a:t>Сосчитай-ка </a:t>
            </a:r>
            <a:r>
              <a:rPr lang="ru-RU" sz="2400" b="1" dirty="0">
                <a:solidFill>
                  <a:srgbClr val="99FF33"/>
                </a:solidFill>
                <a:latin typeface="Arial Narrow" panose="020B0606020202030204" pitchFamily="34" charset="0"/>
              </a:rPr>
              <a:t>поскорей!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2839" y="836712"/>
            <a:ext cx="3384376" cy="3760513"/>
          </a:xfrm>
          <a:prstGeom prst="roundRect">
            <a:avLst/>
          </a:prstGeom>
          <a:solidFill>
            <a:srgbClr val="99FF33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CC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6815" y="1214915"/>
            <a:ext cx="3384376" cy="3760513"/>
          </a:xfrm>
          <a:prstGeom prst="roundRect">
            <a:avLst/>
          </a:prstGeom>
          <a:solidFill>
            <a:srgbClr val="FFFF99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00" b="1" dirty="0" smtClean="0">
                <a:solidFill>
                  <a:schemeClr val="tx1"/>
                </a:solidFill>
              </a:rPr>
              <a:t>5</a:t>
            </a:r>
            <a:endParaRPr lang="ru-RU" sz="199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7446" y="1207827"/>
            <a:ext cx="3372334" cy="377753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66"/>
                </a:solidFill>
              </a:rPr>
              <a:t>3 ромашки – желтоглазки,</a:t>
            </a:r>
          </a:p>
          <a:p>
            <a:pPr algn="ctr"/>
            <a:r>
              <a:rPr lang="ru-RU" sz="2800" b="1" dirty="0" smtClean="0">
                <a:solidFill>
                  <a:srgbClr val="FFFF66"/>
                </a:solidFill>
              </a:rPr>
              <a:t>2 </a:t>
            </a:r>
            <a:r>
              <a:rPr lang="ru-RU" sz="2800" b="1" dirty="0">
                <a:solidFill>
                  <a:srgbClr val="FFFF66"/>
                </a:solidFill>
              </a:rPr>
              <a:t>весёлых василька</a:t>
            </a:r>
          </a:p>
          <a:p>
            <a:pPr algn="ctr"/>
            <a:r>
              <a:rPr lang="ru-RU" sz="2800" b="1" dirty="0" smtClean="0">
                <a:solidFill>
                  <a:srgbClr val="FFFF66"/>
                </a:solidFill>
              </a:rPr>
              <a:t>Подарили </a:t>
            </a:r>
            <a:r>
              <a:rPr lang="ru-RU" sz="2800" b="1" dirty="0">
                <a:solidFill>
                  <a:srgbClr val="FFFF66"/>
                </a:solidFill>
              </a:rPr>
              <a:t>маме дети.</a:t>
            </a:r>
          </a:p>
          <a:p>
            <a:pPr algn="ctr"/>
            <a:r>
              <a:rPr lang="ru-RU" sz="2800" b="1" dirty="0" smtClean="0">
                <a:solidFill>
                  <a:srgbClr val="FFFF66"/>
                </a:solidFill>
              </a:rPr>
              <a:t>Сколько </a:t>
            </a:r>
            <a:r>
              <a:rPr lang="ru-RU" sz="2800" b="1" dirty="0">
                <a:solidFill>
                  <a:srgbClr val="FFFF66"/>
                </a:solidFill>
              </a:rPr>
              <a:t>же цветов в букете?…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6815" y="1214915"/>
            <a:ext cx="3384376" cy="376051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CC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2799" y="1647808"/>
            <a:ext cx="2988067" cy="325561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solidFill>
                  <a:schemeClr val="tx1"/>
                </a:solidFill>
              </a:rPr>
              <a:t>4</a:t>
            </a:r>
            <a:endParaRPr lang="ru-RU" sz="166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3429" y="1628800"/>
            <a:ext cx="3024000" cy="3270348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CC00"/>
                </a:solidFill>
              </a:rPr>
              <a:t>5 малышек-медвежат</a:t>
            </a:r>
          </a:p>
          <a:p>
            <a:pPr algn="ctr"/>
            <a:r>
              <a:rPr lang="ru-RU" sz="2400" b="1" dirty="0" smtClean="0">
                <a:solidFill>
                  <a:srgbClr val="FFCC00"/>
                </a:solidFill>
              </a:rPr>
              <a:t>Мама </a:t>
            </a:r>
            <a:r>
              <a:rPr lang="ru-RU" sz="2400" b="1" dirty="0">
                <a:solidFill>
                  <a:srgbClr val="FFCC00"/>
                </a:solidFill>
              </a:rPr>
              <a:t>уложила спать.</a:t>
            </a:r>
          </a:p>
          <a:p>
            <a:pPr algn="ctr"/>
            <a:r>
              <a:rPr lang="ru-RU" sz="2400" b="1" dirty="0" smtClean="0">
                <a:solidFill>
                  <a:srgbClr val="FFCC00"/>
                </a:solidFill>
              </a:rPr>
              <a:t>Одному </a:t>
            </a:r>
            <a:r>
              <a:rPr lang="ru-RU" sz="2400" b="1" dirty="0">
                <a:solidFill>
                  <a:srgbClr val="FFCC00"/>
                </a:solidFill>
              </a:rPr>
              <a:t>никак не спится,</a:t>
            </a:r>
          </a:p>
          <a:p>
            <a:pPr algn="ctr"/>
            <a:r>
              <a:rPr lang="ru-RU" sz="2400" b="1" dirty="0" smtClean="0">
                <a:solidFill>
                  <a:srgbClr val="FFCC00"/>
                </a:solidFill>
              </a:rPr>
              <a:t>А </a:t>
            </a:r>
            <a:r>
              <a:rPr lang="ru-RU" sz="2400" b="1" dirty="0">
                <a:solidFill>
                  <a:srgbClr val="FFCC00"/>
                </a:solidFill>
              </a:rPr>
              <a:t>скольким сон хороший снится?…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2798" y="1647808"/>
            <a:ext cx="3060000" cy="32556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>
              <a:solidFill>
                <a:srgbClr val="00CCFF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-8316" y="3573016"/>
            <a:ext cx="4508308" cy="2592288"/>
            <a:chOff x="-245579" y="4683578"/>
            <a:chExt cx="4508308" cy="2224605"/>
          </a:xfrm>
        </p:grpSpPr>
        <p:sp>
          <p:nvSpPr>
            <p:cNvPr id="17" name="Блок-схема: несколько документов 16"/>
            <p:cNvSpPr/>
            <p:nvPr/>
          </p:nvSpPr>
          <p:spPr>
            <a:xfrm rot="10800000" flipH="1">
              <a:off x="230729" y="4683578"/>
              <a:ext cx="4032000" cy="1872208"/>
            </a:xfrm>
            <a:prstGeom prst="flowChartMultidocumen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800" b="1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5579" y="4894587"/>
              <a:ext cx="2697953" cy="2013596"/>
            </a:xfrm>
            <a:prstGeom prst="rect">
              <a:avLst/>
            </a:prstGeom>
          </p:spPr>
        </p:pic>
      </p:grpSp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5868144" y="5071311"/>
            <a:ext cx="1368152" cy="769302"/>
          </a:xfrm>
          <a:prstGeom prst="stripedRightArrow">
            <a:avLst>
              <a:gd name="adj1" fmla="val 50000"/>
              <a:gd name="adj2" fmla="val 1022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1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1.66667E-6 -0.05718 C 1.66667E-6 -0.08287 0.13003 -0.11412 0.23594 -0.11412 L 0.47205 -0.11412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-571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2.77778E-7 -0.05718 C -2.77778E-7 -0.0831 0.13004 -0.11435 0.23594 -0.11435 L 0.47205 -0.11435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-5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-0.05718 C 1.11111E-6 -0.08287 0.13003 -0.11412 0.23594 -0.11412 L 0.47205 -0.11412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4.72222E-6 -0.0551 C 4.72222E-6 -0.07894 0.11822 -0.1081 0.21527 -0.1081 L 0.43107 -0.1081 " pathEditMode="relative" rAng="0" ptsTypes="FfFF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45" y="-541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3.88889E-6 -0.05556 C 3.88889E-6 -0.07963 0.1184 -0.10857 0.21493 -0.10857 L 0.4309 -0.10857 " pathEditMode="relative" rAng="0" ptsTypes="FfFF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45" y="-544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4.72222E-6 -0.05533 C 4.72222E-6 -0.07963 0.11805 -0.10857 0.21527 -0.10857 L 0.43107 -0.10857 " pathEditMode="relative" rAng="0" ptsTypes="FfFF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45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9329 L -0.02188 0.04028 C -0.02188 0.01667 0.09705 -0.01226 0.19427 -0.01226 L 0.41111 -0.01226 " pathEditMode="relative" rAng="0" ptsTypes="FfFF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527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9328 L -0.02188 0.04027 C -0.02188 0.01643 0.09705 -0.0125 0.19427 -0.0125 L 0.41111 -0.0125 " pathEditMode="relative" rAng="0" ptsTypes="FfFF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530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9329 L -0.02188 0.04028 C -0.02188 0.01667 0.09705 -0.01226 0.19427 -0.01226 L 0.41111 -0.01226 " pathEditMode="relative" rAng="0" ptsTypes="FfFF"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992839" y="836712"/>
            <a:ext cx="3384376" cy="3760513"/>
          </a:xfrm>
          <a:prstGeom prst="roundRect">
            <a:avLst/>
          </a:prstGeom>
          <a:solidFill>
            <a:srgbClr val="CCFF99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chemeClr val="tx1"/>
                </a:solidFill>
              </a:rPr>
              <a:t>2</a:t>
            </a:r>
            <a:endParaRPr lang="ru-RU" sz="239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3470" y="829624"/>
            <a:ext cx="3372334" cy="3777534"/>
          </a:xfrm>
          <a:prstGeom prst="roundRect">
            <a:avLst/>
          </a:prstGeom>
          <a:solidFill>
            <a:srgbClr val="99FF3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9FF33"/>
                </a:solidFill>
                <a:latin typeface="Arial Narrow" panose="020B0606020202030204" pitchFamily="34" charset="0"/>
              </a:rPr>
              <a:t>Пять пирожков лежало в миске.</a:t>
            </a:r>
          </a:p>
          <a:p>
            <a:pPr algn="ctr"/>
            <a:r>
              <a:rPr lang="ru-RU" sz="2400" b="1" dirty="0">
                <a:solidFill>
                  <a:srgbClr val="99FF33"/>
                </a:solidFill>
                <a:latin typeface="Arial Narrow" panose="020B0606020202030204" pitchFamily="34" charset="0"/>
              </a:rPr>
              <a:t>Два пирожка взяла Лариска,</a:t>
            </a:r>
          </a:p>
          <a:p>
            <a:pPr algn="ctr"/>
            <a:r>
              <a:rPr lang="ru-RU" sz="2400" b="1" dirty="0" err="1">
                <a:solidFill>
                  <a:srgbClr val="99FF33"/>
                </a:solidFill>
                <a:latin typeface="Arial Narrow" panose="020B0606020202030204" pitchFamily="34" charset="0"/>
              </a:rPr>
              <a:t>Еще</a:t>
            </a:r>
            <a:r>
              <a:rPr lang="ru-RU" sz="2400" b="1" dirty="0">
                <a:solidFill>
                  <a:srgbClr val="99FF33"/>
                </a:solidFill>
                <a:latin typeface="Arial Narrow" panose="020B0606020202030204" pitchFamily="34" charset="0"/>
              </a:rPr>
              <a:t> один стащила киска.</a:t>
            </a:r>
          </a:p>
          <a:p>
            <a:pPr algn="ctr"/>
            <a:r>
              <a:rPr lang="ru-RU" sz="2400" b="1" dirty="0">
                <a:solidFill>
                  <a:srgbClr val="99FF33"/>
                </a:solidFill>
                <a:latin typeface="Arial Narrow" panose="020B0606020202030204" pitchFamily="34" charset="0"/>
              </a:rPr>
              <a:t>А сколько же осталось в </a:t>
            </a:r>
            <a:r>
              <a:rPr lang="ru-RU" sz="2400" b="1" dirty="0" smtClean="0">
                <a:solidFill>
                  <a:srgbClr val="99FF33"/>
                </a:solidFill>
                <a:latin typeface="Arial Narrow" panose="020B0606020202030204" pitchFamily="34" charset="0"/>
              </a:rPr>
              <a:t>миске?</a:t>
            </a:r>
            <a:endParaRPr lang="ru-RU" sz="2400" b="1" dirty="0">
              <a:solidFill>
                <a:srgbClr val="99FF33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2839" y="836712"/>
            <a:ext cx="3384376" cy="3760513"/>
          </a:xfrm>
          <a:prstGeom prst="roundRect">
            <a:avLst/>
          </a:prstGeom>
          <a:solidFill>
            <a:srgbClr val="99FF33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CC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6815" y="1214915"/>
            <a:ext cx="3384376" cy="3760513"/>
          </a:xfrm>
          <a:prstGeom prst="roundRect">
            <a:avLst/>
          </a:prstGeom>
          <a:solidFill>
            <a:srgbClr val="FFFF99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00" b="1" dirty="0" smtClean="0">
                <a:solidFill>
                  <a:schemeClr val="tx1"/>
                </a:solidFill>
              </a:rPr>
              <a:t>8</a:t>
            </a:r>
            <a:endParaRPr lang="ru-RU" sz="199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7446" y="1207827"/>
            <a:ext cx="3372334" cy="377753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66"/>
                </a:solidFill>
              </a:rPr>
              <a:t>У белки в дупле</a:t>
            </a:r>
          </a:p>
          <a:p>
            <a:pPr algn="ctr"/>
            <a:r>
              <a:rPr lang="ru-RU" sz="2800" b="1" dirty="0" smtClean="0">
                <a:solidFill>
                  <a:srgbClr val="FFFF66"/>
                </a:solidFill>
              </a:rPr>
              <a:t>5 </a:t>
            </a:r>
            <a:r>
              <a:rPr lang="ru-RU" sz="2800" b="1" dirty="0">
                <a:solidFill>
                  <a:srgbClr val="FFFF66"/>
                </a:solidFill>
              </a:rPr>
              <a:t>орешков в мешке.</a:t>
            </a:r>
          </a:p>
          <a:p>
            <a:pPr algn="ctr"/>
            <a:r>
              <a:rPr lang="ru-RU" sz="2800" b="1" dirty="0" smtClean="0">
                <a:solidFill>
                  <a:srgbClr val="FFFF66"/>
                </a:solidFill>
              </a:rPr>
              <a:t>Ещё </a:t>
            </a:r>
            <a:r>
              <a:rPr lang="ru-RU" sz="2800" b="1" dirty="0">
                <a:solidFill>
                  <a:srgbClr val="FFFF66"/>
                </a:solidFill>
              </a:rPr>
              <a:t>3 на полке.</a:t>
            </a:r>
          </a:p>
          <a:p>
            <a:pPr algn="ctr"/>
            <a:r>
              <a:rPr lang="ru-RU" sz="2800" b="1" dirty="0" smtClean="0">
                <a:solidFill>
                  <a:srgbClr val="FFFF66"/>
                </a:solidFill>
              </a:rPr>
              <a:t>Сосчитай </a:t>
            </a:r>
            <a:r>
              <a:rPr lang="ru-RU" sz="2800" b="1" dirty="0">
                <a:solidFill>
                  <a:srgbClr val="FFFF66"/>
                </a:solidFill>
              </a:rPr>
              <a:t>–ка их, сколько?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6815" y="1214915"/>
            <a:ext cx="3384376" cy="376051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CC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2799" y="1647808"/>
            <a:ext cx="2988067" cy="325561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00" b="1" dirty="0" smtClean="0">
                <a:solidFill>
                  <a:schemeClr val="tx1"/>
                </a:solidFill>
              </a:rPr>
              <a:t>5</a:t>
            </a:r>
            <a:endParaRPr lang="ru-RU" sz="199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3429" y="1628800"/>
            <a:ext cx="3024000" cy="3270348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CC00"/>
                </a:solidFill>
              </a:rPr>
              <a:t>В день рожденья я Серёжке</a:t>
            </a:r>
          </a:p>
          <a:p>
            <a:pPr algn="ctr"/>
            <a:r>
              <a:rPr lang="ru-RU" sz="2400" b="1" dirty="0" smtClean="0">
                <a:solidFill>
                  <a:srgbClr val="FFCC00"/>
                </a:solidFill>
              </a:rPr>
              <a:t>Подарил </a:t>
            </a:r>
            <a:r>
              <a:rPr lang="ru-RU" sz="2400" b="1" dirty="0">
                <a:solidFill>
                  <a:srgbClr val="FFCC00"/>
                </a:solidFill>
              </a:rPr>
              <a:t>одну </a:t>
            </a:r>
            <a:r>
              <a:rPr lang="ru-RU" sz="2400" b="1" dirty="0" smtClean="0">
                <a:solidFill>
                  <a:srgbClr val="FFCC00"/>
                </a:solidFill>
              </a:rPr>
              <a:t>матрёшку</a:t>
            </a:r>
            <a:r>
              <a:rPr lang="ru-RU" sz="2400" b="1" dirty="0">
                <a:solidFill>
                  <a:srgbClr val="FFCC0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FFCC00"/>
                </a:solidFill>
              </a:rPr>
              <a:t>Мы </a:t>
            </a:r>
            <a:r>
              <a:rPr lang="ru-RU" sz="2400" b="1" dirty="0">
                <a:solidFill>
                  <a:srgbClr val="FFCC00"/>
                </a:solidFill>
              </a:rPr>
              <a:t>её открыли, а там ещё 4. </a:t>
            </a:r>
          </a:p>
          <a:p>
            <a:pPr algn="ctr"/>
            <a:r>
              <a:rPr lang="ru-RU" sz="2400" b="1" dirty="0" smtClean="0">
                <a:solidFill>
                  <a:srgbClr val="FFCC00"/>
                </a:solidFill>
              </a:rPr>
              <a:t>Сколько </a:t>
            </a:r>
            <a:r>
              <a:rPr lang="ru-RU" sz="2400" b="1" dirty="0">
                <a:solidFill>
                  <a:srgbClr val="FFCC00"/>
                </a:solidFill>
              </a:rPr>
              <a:t>же всего матрёшек у Серёжи?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2798" y="1647808"/>
            <a:ext cx="3060000" cy="32556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>
              <a:solidFill>
                <a:srgbClr val="00CCFF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-8316" y="3573016"/>
            <a:ext cx="4508308" cy="2592288"/>
            <a:chOff x="-245579" y="4683578"/>
            <a:chExt cx="4508308" cy="2224605"/>
          </a:xfrm>
        </p:grpSpPr>
        <p:sp>
          <p:nvSpPr>
            <p:cNvPr id="17" name="Блок-схема: несколько документов 16"/>
            <p:cNvSpPr/>
            <p:nvPr/>
          </p:nvSpPr>
          <p:spPr>
            <a:xfrm rot="10800000" flipH="1">
              <a:off x="230729" y="4683578"/>
              <a:ext cx="4032000" cy="1872208"/>
            </a:xfrm>
            <a:prstGeom prst="flowChartMultidocumen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800" b="1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5579" y="4894587"/>
              <a:ext cx="2697953" cy="2013596"/>
            </a:xfrm>
            <a:prstGeom prst="rect">
              <a:avLst/>
            </a:prstGeom>
          </p:spPr>
        </p:pic>
      </p:grpSp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5868144" y="5071311"/>
            <a:ext cx="1368152" cy="769302"/>
          </a:xfrm>
          <a:prstGeom prst="stripedRightArrow">
            <a:avLst>
              <a:gd name="adj1" fmla="val 50000"/>
              <a:gd name="adj2" fmla="val 1022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7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1.66667E-6 -0.05718 C 1.66667E-6 -0.08287 0.13003 -0.11412 0.23594 -0.11412 L 0.47205 -0.11412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-571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2.77778E-7 -0.05718 C -2.77778E-7 -0.0831 0.13004 -0.11435 0.23594 -0.11435 L 0.47205 -0.11435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-5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-0.05718 C 1.11111E-6 -0.08287 0.13003 -0.11412 0.23594 -0.11412 L 0.47205 -0.11412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4.72222E-6 -0.0551 C 4.72222E-6 -0.07894 0.11822 -0.1081 0.21527 -0.1081 L 0.43107 -0.1081 " pathEditMode="relative" rAng="0" ptsTypes="FfFF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45" y="-541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3.88889E-6 -0.05556 C 3.88889E-6 -0.07963 0.1184 -0.10857 0.21493 -0.10857 L 0.4309 -0.10857 " pathEditMode="relative" rAng="0" ptsTypes="FfFF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45" y="-544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4.72222E-6 -0.05533 C 4.72222E-6 -0.07963 0.11805 -0.10857 0.21527 -0.10857 L 0.43107 -0.10857 " pathEditMode="relative" rAng="0" ptsTypes="FfFF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45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9329 L -0.02188 0.04028 C -0.02188 0.01667 0.09705 -0.01226 0.19427 -0.01226 L 0.41111 -0.01226 " pathEditMode="relative" rAng="0" ptsTypes="FfFF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527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9328 L -0.02188 0.04027 C -0.02188 0.01643 0.09705 -0.0125 0.19427 -0.0125 L 0.41111 -0.0125 " pathEditMode="relative" rAng="0" ptsTypes="FfFF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530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9329 L -0.02188 0.04028 C -0.02188 0.01667 0.09705 -0.01226 0.19427 -0.01226 L 0.41111 -0.01226 " pathEditMode="relative" rAng="0" ptsTypes="FfFF"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992839" y="836712"/>
            <a:ext cx="3384376" cy="3760513"/>
          </a:xfrm>
          <a:prstGeom prst="roundRect">
            <a:avLst/>
          </a:prstGeom>
          <a:solidFill>
            <a:srgbClr val="CCFF99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chemeClr val="tx1"/>
                </a:solidFill>
              </a:rPr>
              <a:t>8</a:t>
            </a:r>
            <a:endParaRPr lang="ru-RU" sz="239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3470" y="829624"/>
            <a:ext cx="3372334" cy="3777534"/>
          </a:xfrm>
          <a:prstGeom prst="roundRect">
            <a:avLst/>
          </a:prstGeom>
          <a:solidFill>
            <a:srgbClr val="99FF3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9FF33"/>
                </a:solidFill>
                <a:latin typeface="Arial Narrow" panose="020B0606020202030204" pitchFamily="34" charset="0"/>
              </a:rPr>
              <a:t>Шесть гусей в пруду купалось, </a:t>
            </a:r>
          </a:p>
          <a:p>
            <a:pPr algn="ctr"/>
            <a:r>
              <a:rPr lang="ru-RU" sz="2400" b="1" dirty="0" smtClean="0">
                <a:solidFill>
                  <a:srgbClr val="99FF33"/>
                </a:solidFill>
                <a:latin typeface="Arial Narrow" panose="020B0606020202030204" pitchFamily="34" charset="0"/>
              </a:rPr>
              <a:t>Двое </a:t>
            </a:r>
            <a:r>
              <a:rPr lang="ru-RU" sz="2400" b="1" dirty="0">
                <a:solidFill>
                  <a:srgbClr val="99FF33"/>
                </a:solidFill>
                <a:latin typeface="Arial Narrow" panose="020B0606020202030204" pitchFamily="34" charset="0"/>
              </a:rPr>
              <a:t>во дворе осталось.</a:t>
            </a:r>
          </a:p>
          <a:p>
            <a:pPr algn="ctr"/>
            <a:r>
              <a:rPr lang="ru-RU" sz="2400" b="1" dirty="0" smtClean="0">
                <a:solidFill>
                  <a:srgbClr val="99FF33"/>
                </a:solidFill>
                <a:latin typeface="Arial Narrow" panose="020B0606020202030204" pitchFamily="34" charset="0"/>
              </a:rPr>
              <a:t>Сколько </a:t>
            </a:r>
            <a:r>
              <a:rPr lang="ru-RU" sz="2400" b="1" dirty="0">
                <a:solidFill>
                  <a:srgbClr val="99FF33"/>
                </a:solidFill>
                <a:latin typeface="Arial Narrow" panose="020B0606020202030204" pitchFamily="34" charset="0"/>
              </a:rPr>
              <a:t>было всех гусей?</a:t>
            </a:r>
          </a:p>
          <a:p>
            <a:pPr algn="ctr"/>
            <a:r>
              <a:rPr lang="ru-RU" sz="2400" b="1" dirty="0" smtClean="0">
                <a:solidFill>
                  <a:srgbClr val="99FF33"/>
                </a:solidFill>
                <a:latin typeface="Arial Narrow" panose="020B0606020202030204" pitchFamily="34" charset="0"/>
              </a:rPr>
              <a:t>Сосчитайте </a:t>
            </a:r>
            <a:r>
              <a:rPr lang="ru-RU" sz="2400" b="1" dirty="0">
                <a:solidFill>
                  <a:srgbClr val="99FF33"/>
                </a:solidFill>
                <a:latin typeface="Arial Narrow" panose="020B0606020202030204" pitchFamily="34" charset="0"/>
              </a:rPr>
              <a:t>поскорей!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2839" y="836712"/>
            <a:ext cx="3384376" cy="3760513"/>
          </a:xfrm>
          <a:prstGeom prst="roundRect">
            <a:avLst/>
          </a:prstGeom>
          <a:solidFill>
            <a:srgbClr val="99FF33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CC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6815" y="1214915"/>
            <a:ext cx="3384376" cy="3760513"/>
          </a:xfrm>
          <a:prstGeom prst="roundRect">
            <a:avLst/>
          </a:prstGeom>
          <a:solidFill>
            <a:srgbClr val="FFFF99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00" b="1" dirty="0" smtClean="0">
                <a:solidFill>
                  <a:schemeClr val="tx1"/>
                </a:solidFill>
              </a:rPr>
              <a:t>2</a:t>
            </a:r>
            <a:endParaRPr lang="ru-RU" sz="199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7446" y="1207827"/>
            <a:ext cx="3372334" cy="377753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66"/>
                </a:solidFill>
              </a:rPr>
              <a:t>Как-то четверо ребят </a:t>
            </a:r>
          </a:p>
          <a:p>
            <a:pPr algn="ctr"/>
            <a:r>
              <a:rPr lang="ru-RU" sz="2800" b="1" dirty="0" smtClean="0">
                <a:solidFill>
                  <a:srgbClr val="FFFF66"/>
                </a:solidFill>
              </a:rPr>
              <a:t>С </a:t>
            </a:r>
            <a:r>
              <a:rPr lang="ru-RU" sz="2800" b="1" dirty="0">
                <a:solidFill>
                  <a:srgbClr val="FFFF66"/>
                </a:solidFill>
              </a:rPr>
              <a:t>горки покатились.</a:t>
            </a:r>
          </a:p>
          <a:p>
            <a:pPr algn="ctr"/>
            <a:r>
              <a:rPr lang="ru-RU" sz="2800" b="1" dirty="0" smtClean="0">
                <a:solidFill>
                  <a:srgbClr val="FFFF66"/>
                </a:solidFill>
              </a:rPr>
              <a:t>Двое </a:t>
            </a:r>
            <a:r>
              <a:rPr lang="ru-RU" sz="2800" b="1" dirty="0">
                <a:solidFill>
                  <a:srgbClr val="FFFF66"/>
                </a:solidFill>
              </a:rPr>
              <a:t>в саночках сидят,</a:t>
            </a:r>
          </a:p>
          <a:p>
            <a:pPr algn="ctr"/>
            <a:r>
              <a:rPr lang="ru-RU" sz="2800" b="1" dirty="0" smtClean="0">
                <a:solidFill>
                  <a:srgbClr val="FFFF66"/>
                </a:solidFill>
              </a:rPr>
              <a:t>А </a:t>
            </a:r>
            <a:r>
              <a:rPr lang="ru-RU" sz="2800" b="1" dirty="0">
                <a:solidFill>
                  <a:srgbClr val="FFFF66"/>
                </a:solidFill>
              </a:rPr>
              <a:t>сколько в снег свалились?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6815" y="1214915"/>
            <a:ext cx="3384376" cy="376051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CC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2799" y="1647808"/>
            <a:ext cx="2988067" cy="325561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00" b="1" dirty="0" smtClean="0">
                <a:solidFill>
                  <a:schemeClr val="tx1"/>
                </a:solidFill>
              </a:rPr>
              <a:t>7</a:t>
            </a:r>
            <a:endParaRPr lang="ru-RU" sz="199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3429" y="1628800"/>
            <a:ext cx="3024000" cy="3270348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CC00"/>
                </a:solidFill>
              </a:rPr>
              <a:t>Четыре сыроежки,</a:t>
            </a:r>
          </a:p>
          <a:p>
            <a:pPr algn="ctr"/>
            <a:r>
              <a:rPr lang="ru-RU" sz="2400" b="1" dirty="0" smtClean="0">
                <a:solidFill>
                  <a:srgbClr val="FFCC00"/>
                </a:solidFill>
              </a:rPr>
              <a:t>2 </a:t>
            </a:r>
            <a:r>
              <a:rPr lang="ru-RU" sz="2400" b="1" dirty="0">
                <a:solidFill>
                  <a:srgbClr val="FFCC00"/>
                </a:solidFill>
              </a:rPr>
              <a:t>рыжика и груздь.</a:t>
            </a:r>
          </a:p>
          <a:p>
            <a:pPr algn="ctr"/>
            <a:r>
              <a:rPr lang="ru-RU" sz="2400" b="1" dirty="0" smtClean="0">
                <a:solidFill>
                  <a:srgbClr val="FFCC00"/>
                </a:solidFill>
              </a:rPr>
              <a:t>Грибов </a:t>
            </a:r>
            <a:r>
              <a:rPr lang="ru-RU" sz="2400" b="1" dirty="0">
                <a:solidFill>
                  <a:srgbClr val="FFCC00"/>
                </a:solidFill>
              </a:rPr>
              <a:t>набрал я много,</a:t>
            </a:r>
          </a:p>
          <a:p>
            <a:pPr algn="ctr"/>
            <a:r>
              <a:rPr lang="ru-RU" sz="2400" b="1" dirty="0" smtClean="0">
                <a:solidFill>
                  <a:srgbClr val="FFCC00"/>
                </a:solidFill>
              </a:rPr>
              <a:t>А </a:t>
            </a:r>
            <a:r>
              <a:rPr lang="ru-RU" sz="2400" b="1" dirty="0">
                <a:solidFill>
                  <a:srgbClr val="FFCC00"/>
                </a:solidFill>
              </a:rPr>
              <a:t>сосчитать боюсь.</a:t>
            </a:r>
          </a:p>
          <a:p>
            <a:pPr algn="ctr"/>
            <a:r>
              <a:rPr lang="ru-RU" sz="2400" b="1" dirty="0" smtClean="0">
                <a:solidFill>
                  <a:srgbClr val="FFCC00"/>
                </a:solidFill>
              </a:rPr>
              <a:t>Помогите </a:t>
            </a:r>
            <a:r>
              <a:rPr lang="ru-RU" sz="2400" b="1" dirty="0">
                <a:solidFill>
                  <a:srgbClr val="FFCC00"/>
                </a:solidFill>
              </a:rPr>
              <a:t>мне, ребята.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2798" y="1647808"/>
            <a:ext cx="3060000" cy="32556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>
              <a:solidFill>
                <a:srgbClr val="00CCFF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-8316" y="3573016"/>
            <a:ext cx="4508308" cy="2592288"/>
            <a:chOff x="-245579" y="4683578"/>
            <a:chExt cx="4508308" cy="2224605"/>
          </a:xfrm>
        </p:grpSpPr>
        <p:sp>
          <p:nvSpPr>
            <p:cNvPr id="17" name="Блок-схема: несколько документов 16"/>
            <p:cNvSpPr/>
            <p:nvPr/>
          </p:nvSpPr>
          <p:spPr>
            <a:xfrm rot="10800000" flipH="1">
              <a:off x="230729" y="4683578"/>
              <a:ext cx="4032000" cy="1872208"/>
            </a:xfrm>
            <a:prstGeom prst="flowChartMultidocumen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800" b="1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5579" y="4894587"/>
              <a:ext cx="2697953" cy="2013596"/>
            </a:xfrm>
            <a:prstGeom prst="rect">
              <a:avLst/>
            </a:prstGeom>
          </p:spPr>
        </p:pic>
      </p:grpSp>
      <p:sp>
        <p:nvSpPr>
          <p:cNvPr id="19" name="Выгнутая вниз стрелка 18">
            <a:hlinkClick r:id="rId3" action="ppaction://hlinksldjump"/>
          </p:cNvPr>
          <p:cNvSpPr/>
          <p:nvPr/>
        </p:nvSpPr>
        <p:spPr>
          <a:xfrm>
            <a:off x="6156176" y="5085184"/>
            <a:ext cx="1224136" cy="669479"/>
          </a:xfrm>
          <a:prstGeom prst="curvedUpArrow">
            <a:avLst>
              <a:gd name="adj1" fmla="val 25000"/>
              <a:gd name="adj2" fmla="val 75206"/>
              <a:gd name="adj3" fmla="val 5518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2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1.66667E-6 -0.05718 C 1.66667E-6 -0.08287 0.13003 -0.11412 0.23594 -0.11412 L 0.47205 -0.11412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-571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2.77778E-7 -0.05718 C -2.77778E-7 -0.0831 0.13004 -0.11435 0.23594 -0.11435 L 0.47205 -0.11435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-5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-0.05718 C 1.11111E-6 -0.08287 0.13003 -0.11412 0.23594 -0.11412 L 0.47205 -0.11412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4.72222E-6 -0.0551 C 4.72222E-6 -0.07894 0.11822 -0.1081 0.21527 -0.1081 L 0.43107 -0.1081 " pathEditMode="relative" rAng="0" ptsTypes="FfFF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45" y="-541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3.88889E-6 -0.05556 C 3.88889E-6 -0.07963 0.1184 -0.10857 0.21493 -0.10857 L 0.4309 -0.10857 " pathEditMode="relative" rAng="0" ptsTypes="FfFF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45" y="-544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4.72222E-6 -0.05533 C 4.72222E-6 -0.07963 0.11805 -0.10857 0.21527 -0.10857 L 0.43107 -0.10857 " pathEditMode="relative" rAng="0" ptsTypes="FfFF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45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9329 L -0.02188 0.04028 C -0.02188 0.01667 0.09705 -0.01226 0.19427 -0.01226 L 0.41111 -0.01226 " pathEditMode="relative" rAng="0" ptsTypes="FfFF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527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9328 L -0.02188 0.04027 C -0.02188 0.01643 0.09705 -0.0125 0.19427 -0.0125 L 0.41111 -0.0125 " pathEditMode="relative" rAng="0" ptsTypes="FfFF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530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9329 L -0.02188 0.04028 C -0.02188 0.01667 0.09705 -0.01226 0.19427 -0.01226 L 0.41111 -0.01226 " pathEditMode="relative" rAng="0" ptsTypes="FfFF"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27584" y="332657"/>
            <a:ext cx="7560840" cy="5616624"/>
          </a:xfrm>
          <a:prstGeom prst="roundRect">
            <a:avLst/>
          </a:prstGeom>
          <a:solidFill>
            <a:schemeClr val="lt1">
              <a:alpha val="5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7" y="620688"/>
            <a:ext cx="70567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Ребята!</a:t>
            </a:r>
          </a:p>
          <a:p>
            <a:pPr algn="ctr"/>
            <a:r>
              <a:rPr lang="ru-RU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Отгадайте загадки про школьные принадлежности.</a:t>
            </a:r>
          </a:p>
          <a:p>
            <a:pPr algn="ctr"/>
            <a:r>
              <a:rPr lang="ru-RU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Чтобы проверить ответ, нажмите на       .</a:t>
            </a:r>
          </a:p>
        </p:txBody>
      </p:sp>
      <p:sp>
        <p:nvSpPr>
          <p:cNvPr id="4" name="Нашивка 3">
            <a:hlinkClick r:id="" action="ppaction://hlinkshowjump?jump=nextslide"/>
          </p:cNvPr>
          <p:cNvSpPr/>
          <p:nvPr/>
        </p:nvSpPr>
        <p:spPr>
          <a:xfrm>
            <a:off x="4307186" y="5117691"/>
            <a:ext cx="720081" cy="673641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863661"/>
            <a:ext cx="828998" cy="8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932852" y="1399844"/>
            <a:ext cx="4380772" cy="4514338"/>
            <a:chOff x="3749113" y="528158"/>
            <a:chExt cx="5048212" cy="5205098"/>
          </a:xfrm>
        </p:grpSpPr>
        <p:sp>
          <p:nvSpPr>
            <p:cNvPr id="17" name="Овал 16"/>
            <p:cNvSpPr/>
            <p:nvPr/>
          </p:nvSpPr>
          <p:spPr>
            <a:xfrm>
              <a:off x="3749113" y="528158"/>
              <a:ext cx="5048212" cy="52050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6377" y="908720"/>
              <a:ext cx="3748570" cy="4200794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932852" y="1399844"/>
            <a:ext cx="4239548" cy="4278278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02" y="5263623"/>
            <a:ext cx="828998" cy="82899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1" y="395313"/>
            <a:ext cx="4569770" cy="20090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У меня чудесный дом,</a:t>
            </a:r>
          </a:p>
          <a:p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Всё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, что нужно, есть в нём,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А живут в доме том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Книжки,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ручки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и альбом.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085396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313624" y="6232196"/>
            <a:ext cx="502324" cy="43716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932852" y="1484784"/>
            <a:ext cx="4380772" cy="4429398"/>
            <a:chOff x="3749113" y="626095"/>
            <a:chExt cx="5048212" cy="5107161"/>
          </a:xfrm>
        </p:grpSpPr>
        <p:sp>
          <p:nvSpPr>
            <p:cNvPr id="17" name="Овал 16"/>
            <p:cNvSpPr/>
            <p:nvPr/>
          </p:nvSpPr>
          <p:spPr>
            <a:xfrm>
              <a:off x="3749113" y="626095"/>
              <a:ext cx="5048212" cy="51071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6377" y="1133761"/>
              <a:ext cx="3748570" cy="3975752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932852" y="1399844"/>
            <a:ext cx="4239548" cy="4278278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02" y="5263623"/>
            <a:ext cx="828998" cy="82899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1" y="395313"/>
            <a:ext cx="4569770" cy="20090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То я в клетку, то в линейку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Написать на мне сумей-ка!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Можешь и нарисовать…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Что такое я?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085396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313624" y="6232196"/>
            <a:ext cx="502324" cy="43716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theme/theme1.xml><?xml version="1.0" encoding="utf-8"?>
<a:theme xmlns:a="http://schemas.openxmlformats.org/drawingml/2006/main" name="Тема2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Тема23</Template>
  <TotalTime>1286</TotalTime>
  <Words>857</Words>
  <Application>Microsoft Office PowerPoint</Application>
  <PresentationFormat>Экран (4:3)</PresentationFormat>
  <Paragraphs>168</Paragraphs>
  <Slides>26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Tomato</vt:lpstr>
      <vt:lpstr>BeeskneesC</vt:lpstr>
      <vt:lpstr>Wingdings</vt:lpstr>
      <vt:lpstr>Arial Black</vt:lpstr>
      <vt:lpstr>Calibri</vt:lpstr>
      <vt:lpstr>Тема23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007</dc:creator>
  <cp:lastModifiedBy>007</cp:lastModifiedBy>
  <cp:revision>104</cp:revision>
  <dcterms:created xsi:type="dcterms:W3CDTF">2016-03-29T08:10:53Z</dcterms:created>
  <dcterms:modified xsi:type="dcterms:W3CDTF">2017-02-16T11:48:54Z</dcterms:modified>
</cp:coreProperties>
</file>